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4758988" cy="10333038"/>
  <p:notesSz cx="6858000" cy="9144000"/>
  <p:defaultTextStyle>
    <a:defPPr>
      <a:defRPr lang="en-US"/>
    </a:defPPr>
    <a:lvl1pPr algn="l" defTabSz="715963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Geneva" charset="-128"/>
        <a:cs typeface="+mn-cs"/>
      </a:defRPr>
    </a:lvl1pPr>
    <a:lvl2pPr marL="715963" indent="-258763" algn="l" defTabSz="715963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Geneva" charset="-128"/>
        <a:cs typeface="+mn-cs"/>
      </a:defRPr>
    </a:lvl2pPr>
    <a:lvl3pPr marL="1433513" indent="-519113" algn="l" defTabSz="715963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Geneva" charset="-128"/>
        <a:cs typeface="+mn-cs"/>
      </a:defRPr>
    </a:lvl3pPr>
    <a:lvl4pPr marL="2149475" indent="-777875" algn="l" defTabSz="715963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Geneva" charset="-128"/>
        <a:cs typeface="+mn-cs"/>
      </a:defRPr>
    </a:lvl4pPr>
    <a:lvl5pPr marL="2867025" indent="-1038225" algn="l" defTabSz="715963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Geneva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Geneva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Geneva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Geneva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Genev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54">
          <p15:clr>
            <a:srgbClr val="A4A3A4"/>
          </p15:clr>
        </p15:guide>
        <p15:guide id="2" pos="46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D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 snapToObjects="1">
      <p:cViewPr>
        <p:scale>
          <a:sx n="120" d="100"/>
          <a:sy n="120" d="100"/>
        </p:scale>
        <p:origin x="-2560" y="-1160"/>
      </p:cViewPr>
      <p:guideLst>
        <p:guide orient="horz" pos="3254"/>
        <p:guide pos="46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Genev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FB99983-FF8B-48D4-BB5C-A13EAE56EED1}" type="datetime1">
              <a:rPr lang="en-US"/>
              <a:pPr>
                <a:defRPr/>
              </a:pPr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685800"/>
            <a:ext cx="4895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Genev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5E5256C-919A-4817-B7EE-7D55C0BCB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603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Geneva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924" y="3209940"/>
            <a:ext cx="12545140" cy="2214906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3848" y="5855388"/>
            <a:ext cx="10331292" cy="26406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16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33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50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67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84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01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18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35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AC68B-D864-4606-AD5B-C211B22260C9}" type="datetime1">
              <a:rPr lang="en-US"/>
              <a:pPr>
                <a:defRPr/>
              </a:pPr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6B829-617E-46B8-8641-E065B8FDE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2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possibleposter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4760575" cy="1033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0" y="47625"/>
            <a:ext cx="14773275" cy="158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1109663"/>
            <a:ext cx="14773275" cy="158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112538" y="1270000"/>
            <a:ext cx="3499731" cy="765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 algn="l">
              <a:buNone/>
              <a:defRPr sz="1400">
                <a:latin typeface="Helvetica Neue"/>
                <a:cs typeface="Helvetica Neue"/>
              </a:defRPr>
            </a:lvl1pPr>
            <a:lvl2pPr algn="l">
              <a:buNone/>
              <a:defRPr sz="1800">
                <a:latin typeface="Helvetica Neue"/>
                <a:cs typeface="Helvetica Neue"/>
              </a:defRPr>
            </a:lvl2pPr>
            <a:lvl3pPr algn="l">
              <a:buNone/>
              <a:defRPr sz="1800">
                <a:latin typeface="Helvetica Neue"/>
                <a:cs typeface="Helvetica Neue"/>
              </a:defRPr>
            </a:lvl3pPr>
            <a:lvl4pPr algn="l">
              <a:buNone/>
              <a:defRPr sz="1800">
                <a:latin typeface="Helvetica Neue"/>
                <a:cs typeface="Helvetica Neue"/>
              </a:defRPr>
            </a:lvl4pPr>
            <a:lvl5pPr algn="l">
              <a:buNone/>
              <a:defRPr sz="1800">
                <a:latin typeface="Helvetica Neue"/>
                <a:cs typeface="Helvetica Neue"/>
              </a:defRPr>
            </a:lvl5pPr>
          </a:lstStyle>
          <a:p>
            <a:pPr lvl="0"/>
            <a:r>
              <a:rPr lang="en-AU" noProof="0" dirty="0"/>
              <a:t>Click to edit Master text </a:t>
            </a:r>
            <a:r>
              <a:rPr lang="en-AU" noProof="0" dirty="0" smtClean="0"/>
              <a:t>styles</a:t>
            </a:r>
          </a:p>
          <a:p>
            <a:pPr lvl="0"/>
            <a:r>
              <a:rPr lang="en-AU" noProof="0" dirty="0"/>
              <a:t>Second level</a:t>
            </a:r>
          </a:p>
          <a:p>
            <a:pPr lvl="0"/>
            <a:r>
              <a:rPr lang="en-AU" noProof="0" dirty="0"/>
              <a:t>Third level</a:t>
            </a:r>
          </a:p>
          <a:p>
            <a:pPr lvl="0"/>
            <a:r>
              <a:rPr lang="en-AU" noProof="0" dirty="0"/>
              <a:t>Fourth level</a:t>
            </a:r>
          </a:p>
          <a:p>
            <a:pPr lvl="0"/>
            <a:r>
              <a:rPr lang="en-AU" noProof="0" dirty="0"/>
              <a:t>Fifth level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49969" y="-24897"/>
            <a:ext cx="14311745" cy="697998"/>
          </a:xfrm>
        </p:spPr>
        <p:txBody>
          <a:bodyPr/>
          <a:lstStyle>
            <a:lvl1pPr algn="r">
              <a:defRPr sz="4800" cap="all">
                <a:solidFill>
                  <a:srgbClr val="271D65"/>
                </a:solidFill>
                <a:latin typeface="Bodoni MT"/>
                <a:cs typeface="Bodoni MT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4403883" y="673101"/>
            <a:ext cx="10331292" cy="441721"/>
          </a:xfrm>
        </p:spPr>
        <p:txBody>
          <a:bodyPr tIns="0">
            <a:noAutofit/>
          </a:bodyPr>
          <a:lstStyle>
            <a:lvl1pPr marL="0" indent="0" algn="r">
              <a:spcBef>
                <a:spcPts val="0"/>
              </a:spcBef>
              <a:buNone/>
              <a:defRPr sz="2400">
                <a:solidFill>
                  <a:srgbClr val="271D65"/>
                </a:solidFill>
              </a:defRPr>
            </a:lvl1pPr>
            <a:lvl2pPr marL="716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33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50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67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84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01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18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35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1"/>
          </p:nvPr>
        </p:nvSpPr>
        <p:spPr bwMode="auto">
          <a:xfrm>
            <a:off x="3789482" y="1270000"/>
            <a:ext cx="3499731" cy="765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 algn="l">
              <a:buNone/>
              <a:defRPr sz="1400">
                <a:latin typeface="Helvetica Neue"/>
                <a:cs typeface="Helvetica Neue"/>
              </a:defRPr>
            </a:lvl1pPr>
            <a:lvl2pPr algn="l">
              <a:buNone/>
              <a:defRPr sz="1800">
                <a:latin typeface="Helvetica Neue"/>
                <a:cs typeface="Helvetica Neue"/>
              </a:defRPr>
            </a:lvl2pPr>
            <a:lvl3pPr algn="l">
              <a:buNone/>
              <a:defRPr sz="1800">
                <a:latin typeface="Helvetica Neue"/>
                <a:cs typeface="Helvetica Neue"/>
              </a:defRPr>
            </a:lvl3pPr>
            <a:lvl4pPr algn="l">
              <a:buNone/>
              <a:defRPr sz="1800">
                <a:latin typeface="Helvetica Neue"/>
                <a:cs typeface="Helvetica Neue"/>
              </a:defRPr>
            </a:lvl4pPr>
            <a:lvl5pPr algn="l">
              <a:buNone/>
              <a:defRPr sz="1800">
                <a:latin typeface="Helvetica Neue"/>
                <a:cs typeface="Helvetica Neue"/>
              </a:defRPr>
            </a:lvl5pPr>
          </a:lstStyle>
          <a:p>
            <a:pPr lvl="0"/>
            <a:r>
              <a:rPr lang="en-AU" noProof="0" dirty="0"/>
              <a:t>Click to edit Master text </a:t>
            </a:r>
            <a:r>
              <a:rPr lang="en-AU" noProof="0" dirty="0" smtClean="0"/>
              <a:t>styles</a:t>
            </a:r>
          </a:p>
          <a:p>
            <a:pPr lvl="0"/>
            <a:r>
              <a:rPr lang="en-AU" noProof="0" dirty="0"/>
              <a:t>Second level</a:t>
            </a:r>
          </a:p>
          <a:p>
            <a:pPr lvl="0"/>
            <a:r>
              <a:rPr lang="en-AU" noProof="0" dirty="0"/>
              <a:t>Third level</a:t>
            </a:r>
          </a:p>
          <a:p>
            <a:pPr lvl="0"/>
            <a:r>
              <a:rPr lang="en-AU" noProof="0" dirty="0"/>
              <a:t>Fourth level</a:t>
            </a:r>
          </a:p>
          <a:p>
            <a:pPr lvl="0"/>
            <a:r>
              <a:rPr lang="en-AU" noProof="0" dirty="0"/>
              <a:t>Fifth level</a:t>
            </a:r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idx="12"/>
          </p:nvPr>
        </p:nvSpPr>
        <p:spPr bwMode="auto">
          <a:xfrm>
            <a:off x="7466426" y="1270000"/>
            <a:ext cx="3499731" cy="765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 algn="l">
              <a:buNone/>
              <a:defRPr sz="1400">
                <a:latin typeface="Helvetica Neue"/>
                <a:cs typeface="Helvetica Neue"/>
              </a:defRPr>
            </a:lvl1pPr>
            <a:lvl2pPr algn="l">
              <a:buNone/>
              <a:defRPr sz="1800">
                <a:latin typeface="Helvetica Neue"/>
                <a:cs typeface="Helvetica Neue"/>
              </a:defRPr>
            </a:lvl2pPr>
            <a:lvl3pPr algn="l">
              <a:buNone/>
              <a:defRPr sz="1800">
                <a:latin typeface="Helvetica Neue"/>
                <a:cs typeface="Helvetica Neue"/>
              </a:defRPr>
            </a:lvl3pPr>
            <a:lvl4pPr algn="l">
              <a:buNone/>
              <a:defRPr sz="1800">
                <a:latin typeface="Helvetica Neue"/>
                <a:cs typeface="Helvetica Neue"/>
              </a:defRPr>
            </a:lvl4pPr>
            <a:lvl5pPr algn="l">
              <a:buNone/>
              <a:defRPr sz="1800">
                <a:latin typeface="Helvetica Neue"/>
                <a:cs typeface="Helvetica Neue"/>
              </a:defRPr>
            </a:lvl5pPr>
          </a:lstStyle>
          <a:p>
            <a:pPr lvl="0"/>
            <a:r>
              <a:rPr lang="en-AU" noProof="0" dirty="0"/>
              <a:t>Click to edit Master text </a:t>
            </a:r>
            <a:r>
              <a:rPr lang="en-AU" noProof="0" dirty="0" smtClean="0"/>
              <a:t>styles</a:t>
            </a:r>
          </a:p>
          <a:p>
            <a:pPr lvl="0"/>
            <a:r>
              <a:rPr lang="en-AU" noProof="0" dirty="0"/>
              <a:t>Second level</a:t>
            </a:r>
          </a:p>
          <a:p>
            <a:pPr lvl="0"/>
            <a:r>
              <a:rPr lang="en-AU" noProof="0" dirty="0"/>
              <a:t>Third level</a:t>
            </a:r>
          </a:p>
          <a:p>
            <a:pPr lvl="0"/>
            <a:r>
              <a:rPr lang="en-AU" noProof="0" dirty="0"/>
              <a:t>Fourth level</a:t>
            </a:r>
          </a:p>
          <a:p>
            <a:pPr lvl="0"/>
            <a:r>
              <a:rPr lang="en-AU" noProof="0" dirty="0"/>
              <a:t>Fifth level</a:t>
            </a:r>
            <a:endParaRPr lang="en-US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idx="13"/>
          </p:nvPr>
        </p:nvSpPr>
        <p:spPr bwMode="auto">
          <a:xfrm>
            <a:off x="11143369" y="1270000"/>
            <a:ext cx="3499731" cy="765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 algn="l">
              <a:buNone/>
              <a:defRPr sz="1400">
                <a:latin typeface="Helvetica Neue"/>
                <a:cs typeface="Helvetica Neue"/>
              </a:defRPr>
            </a:lvl1pPr>
            <a:lvl2pPr algn="l">
              <a:buNone/>
              <a:defRPr sz="1800">
                <a:latin typeface="Helvetica Neue"/>
                <a:cs typeface="Helvetica Neue"/>
              </a:defRPr>
            </a:lvl2pPr>
            <a:lvl3pPr algn="l">
              <a:buNone/>
              <a:defRPr sz="1800">
                <a:latin typeface="Helvetica Neue"/>
                <a:cs typeface="Helvetica Neue"/>
              </a:defRPr>
            </a:lvl3pPr>
            <a:lvl4pPr algn="l">
              <a:buNone/>
              <a:defRPr sz="1800">
                <a:latin typeface="Helvetica Neue"/>
                <a:cs typeface="Helvetica Neue"/>
              </a:defRPr>
            </a:lvl4pPr>
            <a:lvl5pPr algn="l">
              <a:buNone/>
              <a:defRPr sz="1800">
                <a:latin typeface="Helvetica Neue"/>
                <a:cs typeface="Helvetica Neue"/>
              </a:defRPr>
            </a:lvl5pPr>
          </a:lstStyle>
          <a:p>
            <a:pPr lvl="0"/>
            <a:r>
              <a:rPr lang="en-AU" noProof="0" dirty="0"/>
              <a:t>Click to edit Master text </a:t>
            </a:r>
            <a:r>
              <a:rPr lang="en-AU" noProof="0" dirty="0" smtClean="0"/>
              <a:t>styles</a:t>
            </a:r>
          </a:p>
          <a:p>
            <a:pPr lvl="0"/>
            <a:r>
              <a:rPr lang="en-AU" noProof="0" dirty="0"/>
              <a:t>Second level</a:t>
            </a:r>
          </a:p>
          <a:p>
            <a:pPr lvl="0"/>
            <a:r>
              <a:rPr lang="en-AU" noProof="0" dirty="0"/>
              <a:t>Third level</a:t>
            </a:r>
          </a:p>
          <a:p>
            <a:pPr lvl="0"/>
            <a:r>
              <a:rPr lang="en-AU" noProof="0" dirty="0"/>
              <a:t>Fourth level</a:t>
            </a:r>
          </a:p>
          <a:p>
            <a:pPr lvl="0"/>
            <a:r>
              <a:rPr lang="en-AU" noProof="0" dirty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17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8188" y="414338"/>
            <a:ext cx="13282612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3378" tIns="71689" rIns="143378" bIns="716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8188" y="2411413"/>
            <a:ext cx="13282612" cy="681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3378" tIns="71689" rIns="143378" bIns="716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8188" y="9577388"/>
            <a:ext cx="3443287" cy="549275"/>
          </a:xfrm>
          <a:prstGeom prst="rect">
            <a:avLst/>
          </a:prstGeom>
        </p:spPr>
        <p:txBody>
          <a:bodyPr vert="horz" wrap="square" lIns="143378" tIns="71689" rIns="143378" bIns="71689" numCol="1" anchor="ctr" anchorCtr="0" compatLnSpc="1">
            <a:prstTxWarp prst="textNoShape">
              <a:avLst/>
            </a:prstTxWarp>
          </a:bodyPr>
          <a:lstStyle>
            <a:lvl1pPr>
              <a:defRPr sz="19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7D7629C7-CFF9-459C-9750-3C329516BF3C}" type="datetime1">
              <a:rPr lang="en-US"/>
              <a:pPr>
                <a:defRPr/>
              </a:pPr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1900" y="9577388"/>
            <a:ext cx="4675188" cy="549275"/>
          </a:xfrm>
          <a:prstGeom prst="rect">
            <a:avLst/>
          </a:prstGeom>
        </p:spPr>
        <p:txBody>
          <a:bodyPr vert="horz" lIns="143378" tIns="71689" rIns="143378" bIns="71689" rtlCol="0" anchor="ctr"/>
          <a:lstStyle>
            <a:lvl1pPr algn="ctr" defTabSz="716890" fontAlgn="auto">
              <a:spcBef>
                <a:spcPts val="0"/>
              </a:spcBef>
              <a:spcAft>
                <a:spcPts val="0"/>
              </a:spcAft>
              <a:defRPr sz="1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7513" y="9577388"/>
            <a:ext cx="3443287" cy="549275"/>
          </a:xfrm>
          <a:prstGeom prst="rect">
            <a:avLst/>
          </a:prstGeom>
        </p:spPr>
        <p:txBody>
          <a:bodyPr vert="horz" wrap="square" lIns="143378" tIns="71689" rIns="143378" bIns="71689" numCol="1" anchor="ctr" anchorCtr="0" compatLnSpc="1">
            <a:prstTxWarp prst="textNoShape">
              <a:avLst/>
            </a:prstTxWarp>
          </a:bodyPr>
          <a:lstStyle>
            <a:lvl1pPr algn="r">
              <a:defRPr sz="19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89B52F6F-59E5-4E8F-A507-C71A1C05D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ctr" defTabSz="715963" rtl="0" eaLnBrk="0" fontAlgn="base" hangingPunct="0">
        <a:spcBef>
          <a:spcPct val="0"/>
        </a:spcBef>
        <a:spcAft>
          <a:spcPct val="0"/>
        </a:spcAft>
        <a:defRPr sz="6900" kern="1200">
          <a:solidFill>
            <a:schemeClr val="tx1"/>
          </a:solidFill>
          <a:latin typeface="Didot"/>
          <a:ea typeface="Geneva" charset="-128"/>
          <a:cs typeface="Didot"/>
        </a:defRPr>
      </a:lvl1pPr>
      <a:lvl2pPr algn="ctr" defTabSz="715963" rtl="0" eaLnBrk="0" fontAlgn="base" hangingPunct="0">
        <a:spcBef>
          <a:spcPct val="0"/>
        </a:spcBef>
        <a:spcAft>
          <a:spcPct val="0"/>
        </a:spcAft>
        <a:defRPr sz="6900">
          <a:solidFill>
            <a:schemeClr val="tx1"/>
          </a:solidFill>
          <a:latin typeface="Didot" charset="0"/>
          <a:ea typeface="Geneva" charset="-128"/>
          <a:cs typeface="Didot" charset="0"/>
        </a:defRPr>
      </a:lvl2pPr>
      <a:lvl3pPr algn="ctr" defTabSz="715963" rtl="0" eaLnBrk="0" fontAlgn="base" hangingPunct="0">
        <a:spcBef>
          <a:spcPct val="0"/>
        </a:spcBef>
        <a:spcAft>
          <a:spcPct val="0"/>
        </a:spcAft>
        <a:defRPr sz="6900">
          <a:solidFill>
            <a:schemeClr val="tx1"/>
          </a:solidFill>
          <a:latin typeface="Didot" charset="0"/>
          <a:ea typeface="Geneva" charset="-128"/>
          <a:cs typeface="Didot" charset="0"/>
        </a:defRPr>
      </a:lvl3pPr>
      <a:lvl4pPr algn="ctr" defTabSz="715963" rtl="0" eaLnBrk="0" fontAlgn="base" hangingPunct="0">
        <a:spcBef>
          <a:spcPct val="0"/>
        </a:spcBef>
        <a:spcAft>
          <a:spcPct val="0"/>
        </a:spcAft>
        <a:defRPr sz="6900">
          <a:solidFill>
            <a:schemeClr val="tx1"/>
          </a:solidFill>
          <a:latin typeface="Didot" charset="0"/>
          <a:ea typeface="Geneva" charset="-128"/>
          <a:cs typeface="Didot" charset="0"/>
        </a:defRPr>
      </a:lvl4pPr>
      <a:lvl5pPr algn="ctr" defTabSz="715963" rtl="0" eaLnBrk="0" fontAlgn="base" hangingPunct="0">
        <a:spcBef>
          <a:spcPct val="0"/>
        </a:spcBef>
        <a:spcAft>
          <a:spcPct val="0"/>
        </a:spcAft>
        <a:defRPr sz="6900">
          <a:solidFill>
            <a:schemeClr val="tx1"/>
          </a:solidFill>
          <a:latin typeface="Didot" charset="0"/>
          <a:ea typeface="Geneva" charset="-128"/>
          <a:cs typeface="Didot" charset="0"/>
        </a:defRPr>
      </a:lvl5pPr>
      <a:lvl6pPr marL="457200" algn="ctr" defTabSz="715963" rtl="0" fontAlgn="base">
        <a:spcBef>
          <a:spcPct val="0"/>
        </a:spcBef>
        <a:spcAft>
          <a:spcPct val="0"/>
        </a:spcAft>
        <a:defRPr sz="6900">
          <a:solidFill>
            <a:schemeClr val="tx1"/>
          </a:solidFill>
          <a:latin typeface="Calibri" charset="0"/>
          <a:ea typeface="Geneva" charset="-128"/>
          <a:cs typeface="Geneva" charset="-128"/>
        </a:defRPr>
      </a:lvl6pPr>
      <a:lvl7pPr marL="914400" algn="ctr" defTabSz="715963" rtl="0" fontAlgn="base">
        <a:spcBef>
          <a:spcPct val="0"/>
        </a:spcBef>
        <a:spcAft>
          <a:spcPct val="0"/>
        </a:spcAft>
        <a:defRPr sz="6900">
          <a:solidFill>
            <a:schemeClr val="tx1"/>
          </a:solidFill>
          <a:latin typeface="Calibri" charset="0"/>
          <a:ea typeface="Geneva" charset="-128"/>
          <a:cs typeface="Geneva" charset="-128"/>
        </a:defRPr>
      </a:lvl7pPr>
      <a:lvl8pPr marL="1371600" algn="ctr" defTabSz="715963" rtl="0" fontAlgn="base">
        <a:spcBef>
          <a:spcPct val="0"/>
        </a:spcBef>
        <a:spcAft>
          <a:spcPct val="0"/>
        </a:spcAft>
        <a:defRPr sz="6900">
          <a:solidFill>
            <a:schemeClr val="tx1"/>
          </a:solidFill>
          <a:latin typeface="Calibri" charset="0"/>
          <a:ea typeface="Geneva" charset="-128"/>
          <a:cs typeface="Geneva" charset="-128"/>
        </a:defRPr>
      </a:lvl8pPr>
      <a:lvl9pPr marL="1828800" algn="ctr" defTabSz="715963" rtl="0" fontAlgn="base">
        <a:spcBef>
          <a:spcPct val="0"/>
        </a:spcBef>
        <a:spcAft>
          <a:spcPct val="0"/>
        </a:spcAft>
        <a:defRPr sz="6900">
          <a:solidFill>
            <a:schemeClr val="tx1"/>
          </a:solidFill>
          <a:latin typeface="Calibri" charset="0"/>
          <a:ea typeface="Geneva" charset="-128"/>
          <a:cs typeface="Geneva" charset="-128"/>
        </a:defRPr>
      </a:lvl9pPr>
    </p:titleStyle>
    <p:bodyStyle>
      <a:lvl1pPr marL="536575" indent="-536575" algn="l" defTabSz="7159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5000" kern="1200">
          <a:solidFill>
            <a:schemeClr val="tx1"/>
          </a:solidFill>
          <a:latin typeface="Helvetica Neue"/>
          <a:ea typeface="Geneva" charset="-128"/>
          <a:cs typeface="Helvetica Neue"/>
        </a:defRPr>
      </a:lvl1pPr>
      <a:lvl2pPr marL="1163638" indent="-447675" algn="l" defTabSz="7159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400" kern="1200">
          <a:solidFill>
            <a:schemeClr val="tx1"/>
          </a:solidFill>
          <a:latin typeface="Helvetica Neue"/>
          <a:ea typeface="Geneva" charset="-128"/>
          <a:cs typeface="Helvetica Neue"/>
        </a:defRPr>
      </a:lvl2pPr>
      <a:lvl3pPr marL="1790700" indent="-357188" algn="l" defTabSz="7159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800" kern="1200">
          <a:solidFill>
            <a:schemeClr val="tx1"/>
          </a:solidFill>
          <a:latin typeface="Helvetica Neue"/>
          <a:ea typeface="Geneva" charset="-128"/>
          <a:cs typeface="Helvetica Neue"/>
        </a:defRPr>
      </a:lvl3pPr>
      <a:lvl4pPr marL="2508250" indent="-357188" algn="l" defTabSz="7159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Helvetica Neue"/>
          <a:ea typeface="Geneva" charset="-128"/>
          <a:cs typeface="Helvetica Neue"/>
        </a:defRPr>
      </a:lvl4pPr>
      <a:lvl5pPr marL="3225800" indent="-357188" algn="l" defTabSz="7159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Helvetica Neue"/>
          <a:ea typeface="Geneva" charset="-128"/>
          <a:cs typeface="Helvetica Neue"/>
        </a:defRPr>
      </a:lvl5pPr>
      <a:lvl6pPr marL="3942893" indent="-358445" algn="l" defTabSz="716890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659782" indent="-358445" algn="l" defTabSz="716890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376672" indent="-358445" algn="l" defTabSz="716890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093562" indent="-358445" algn="l" defTabSz="716890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89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6890" algn="l" defTabSz="71689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33779" algn="l" defTabSz="71689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50669" algn="l" defTabSz="71689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67558" algn="l" defTabSz="71689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84448" algn="l" defTabSz="71689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301338" algn="l" defTabSz="71689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5018227" algn="l" defTabSz="71689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735117" algn="l" defTabSz="71689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9927943" y="1136404"/>
            <a:ext cx="4656574" cy="792370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Results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Conclusion:</a:t>
            </a:r>
          </a:p>
          <a:p>
            <a:r>
              <a:rPr lang="en-US" dirty="0" smtClean="0"/>
              <a:t>Small ROIs can achieve better efficiency, but phase-only has the best efficiency. The MLS improves the homogeneity.</a:t>
            </a:r>
            <a:endParaRPr lang="en-US" dirty="0"/>
          </a:p>
        </p:txBody>
      </p:sp>
      <p:sp>
        <p:nvSpPr>
          <p:cNvPr id="3075" name="Title 2"/>
          <p:cNvSpPr>
            <a:spLocks noGrp="1"/>
          </p:cNvSpPr>
          <p:nvPr>
            <p:ph type="title"/>
          </p:nvPr>
        </p:nvSpPr>
        <p:spPr>
          <a:xfrm>
            <a:off x="4629390" y="-8554"/>
            <a:ext cx="10105785" cy="698500"/>
          </a:xfrm>
        </p:spPr>
        <p:txBody>
          <a:bodyPr/>
          <a:lstStyle/>
          <a:p>
            <a:r>
              <a:rPr lang="en-US" dirty="0" err="1" smtClean="0"/>
              <a:t>pTx</a:t>
            </a:r>
            <a:r>
              <a:rPr lang="en-US" dirty="0" smtClean="0"/>
              <a:t> pulse </a:t>
            </a:r>
            <a:r>
              <a:rPr lang="en-US" dirty="0"/>
              <a:t>design </a:t>
            </a:r>
            <a:r>
              <a:rPr lang="en-US" dirty="0" smtClean="0"/>
              <a:t>FOR 7T MRI</a:t>
            </a:r>
            <a:endParaRPr lang="en-GB" dirty="0"/>
          </a:p>
        </p:txBody>
      </p:sp>
      <p:sp>
        <p:nvSpPr>
          <p:cNvPr id="3076" name="Subtitle 3"/>
          <p:cNvSpPr>
            <a:spLocks noGrp="1"/>
          </p:cNvSpPr>
          <p:nvPr>
            <p:ph type="subTitle" idx="10"/>
          </p:nvPr>
        </p:nvSpPr>
        <p:spPr>
          <a:xfrm>
            <a:off x="4403725" y="673100"/>
            <a:ext cx="10331450" cy="441325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 smtClean="0">
                <a:latin typeface="Helvetica Neue" charset="0"/>
                <a:cs typeface="Helvetica Neue" charset="0"/>
              </a:rPr>
              <a:t>Yangyang Xu &amp; </a:t>
            </a:r>
            <a:r>
              <a:rPr lang="en-US" dirty="0" err="1" smtClean="0">
                <a:latin typeface="Helvetica Neue" charset="0"/>
                <a:cs typeface="Helvetica Neue" charset="0"/>
              </a:rPr>
              <a:t>Dr.Jin</a:t>
            </a:r>
            <a:r>
              <a:rPr lang="en-US" dirty="0" smtClean="0">
                <a:latin typeface="Helvetica Neue" charset="0"/>
                <a:cs typeface="Helvetica Neue" charset="0"/>
              </a:rPr>
              <a:t> </a:t>
            </a:r>
            <a:r>
              <a:rPr lang="en-US" dirty="0" err="1" smtClean="0">
                <a:latin typeface="Helvetica Neue" charset="0"/>
                <a:cs typeface="Helvetica Neue" charset="0"/>
              </a:rPr>
              <a:t>Jin</a:t>
            </a:r>
            <a:endParaRPr lang="en-US" dirty="0" smtClean="0">
              <a:latin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Content Placeholder 7"/>
              <p:cNvSpPr>
                <a:spLocks noGrp="1"/>
              </p:cNvSpPr>
              <p:nvPr>
                <p:ph idx="11"/>
              </p:nvPr>
            </p:nvSpPr>
            <p:spPr>
              <a:xfrm>
                <a:off x="3789363" y="1270000"/>
                <a:ext cx="3500437" cy="7656513"/>
              </a:xfrm>
              <a:ln/>
            </p:spPr>
            <p:txBody>
              <a:bodyPr/>
              <a:lstStyle/>
              <a:p>
                <a:r>
                  <a:rPr lang="en-US" sz="1200" b="1" dirty="0" smtClean="0"/>
                  <a:t>kT-spoke shim</a:t>
                </a:r>
              </a:p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𝑤</m:t>
                    </m:r>
                    <m:r>
                      <a:rPr lang="en-US" sz="1200">
                        <a:latin typeface="Cambria Math" charset="0"/>
                      </a:rPr>
                      <m:t>=</m:t>
                    </m:r>
                    <m:r>
                      <a:rPr lang="en-US" sz="1200" i="1">
                        <a:latin typeface="Cambria Math" charset="0"/>
                      </a:rPr>
                      <m:t>𝑎𝑟𝑔𝑚𝑖</m:t>
                    </m:r>
                    <m:sSub>
                      <m:sSubPr>
                        <m:ctrlPr>
                          <a:rPr lang="en-GB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US" sz="1200">
                        <a:latin typeface="Cambria Math" charset="0"/>
                      </a:rPr>
                      <m:t>{|||</m:t>
                    </m:r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120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1200">
                            <a:latin typeface="Cambria Math" charset="0"/>
                          </a:rPr>
                          <m:t>+</m:t>
                        </m:r>
                      </m:sup>
                    </m:sSubSup>
                    <m:r>
                      <a:rPr lang="en-US" sz="1200">
                        <a:latin typeface="Cambria Math" charset="0"/>
                      </a:rPr>
                      <m:t>(</m:t>
                    </m:r>
                    <m:r>
                      <a:rPr lang="en-US" sz="1200" i="1">
                        <a:latin typeface="Cambria Math" charset="0"/>
                      </a:rPr>
                      <m:t>𝑤</m:t>
                    </m:r>
                    <m:r>
                      <a:rPr lang="en-AU" sz="1200" b="0" i="0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AU" sz="1200" b="0" i="0" smtClean="0">
                        <a:latin typeface="Cambria Math" charset="0"/>
                      </a:rPr>
                      <m:t>g</m:t>
                    </m:r>
                    <m:r>
                      <a:rPr lang="en-US" sz="1200">
                        <a:latin typeface="Cambria Math" charset="0"/>
                      </a:rPr>
                      <m:t>)|</m:t>
                    </m:r>
                    <m:r>
                      <a:rPr lang="en-US" sz="1200" i="1">
                        <a:latin typeface="Cambria Math" charset="0"/>
                      </a:rPr>
                      <m:t>−</m:t>
                    </m:r>
                    <m:r>
                      <a:rPr lang="en-US" sz="1200" i="1">
                        <a:latin typeface="Cambria Math" charset="0"/>
                      </a:rPr>
                      <m:t>𝑏</m:t>
                    </m:r>
                    <m:r>
                      <a:rPr lang="en-US" sz="1200">
                        <a:latin typeface="Cambria Math" charset="0"/>
                      </a:rPr>
                      <m:t>|</m:t>
                    </m:r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>
                            <a:latin typeface="Cambria Math" charset="0"/>
                          </a:rPr>
                          <m:t>|</m:t>
                        </m:r>
                      </m:e>
                      <m:sub>
                        <m:r>
                          <a:rPr lang="en-US" sz="120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120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1200">
                        <a:latin typeface="Cambria Math" charset="0"/>
                      </a:rPr>
                      <m:t>+</m:t>
                    </m:r>
                    <m:r>
                      <a:rPr lang="en-US" sz="1200" i="1">
                        <a:latin typeface="Cambria Math" charset="0"/>
                      </a:rPr>
                      <m:t>𝜆</m:t>
                    </m:r>
                    <m:r>
                      <a:rPr lang="en-US" sz="1200" i="1">
                        <a:latin typeface="Cambria Math" charset="0"/>
                      </a:rPr>
                      <m:t>𝐹</m:t>
                    </m:r>
                    <m:r>
                      <a:rPr lang="en-US" sz="1200">
                        <a:latin typeface="Cambria Math" charset="0"/>
                      </a:rPr>
                      <m:t>(</m:t>
                    </m:r>
                    <m:r>
                      <a:rPr lang="en-US" sz="1200" i="1">
                        <a:latin typeface="Cambria Math" charset="0"/>
                      </a:rPr>
                      <m:t>𝑤</m:t>
                    </m:r>
                    <m:r>
                      <a:rPr lang="en-US" sz="1200">
                        <a:latin typeface="Cambria Math" charset="0"/>
                      </a:rPr>
                      <m:t>)}</m:t>
                    </m:r>
                  </m:oMath>
                </a14:m>
                <a:r>
                  <a:rPr lang="en-GB" sz="1200" dirty="0">
                    <a:effectLst/>
                  </a:rPr>
                  <a:t> </a:t>
                </a:r>
                <a:endParaRPr lang="en-US" sz="1200" b="1" dirty="0" smtClean="0"/>
              </a:p>
              <a:p>
                <a:r>
                  <a:rPr lang="en-US" sz="1200" b="1" dirty="0" smtClean="0"/>
                  <a:t>MLS </a:t>
                </a:r>
                <a:r>
                  <a:rPr lang="en-US" sz="1200" dirty="0" smtClean="0"/>
                  <a:t>can be used to </a:t>
                </a:r>
                <a:r>
                  <a:rPr lang="en-US" sz="1200" dirty="0" err="1" smtClean="0"/>
                  <a:t>optimise</a:t>
                </a:r>
                <a:r>
                  <a:rPr lang="en-US" sz="1200" dirty="0" smtClean="0"/>
                  <a:t> any shim schemes:</a:t>
                </a:r>
              </a:p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𝑤</m:t>
                    </m:r>
                    <m:r>
                      <a:rPr lang="en-US" sz="1200">
                        <a:latin typeface="Cambria Math" charset="0"/>
                      </a:rPr>
                      <m:t>=</m:t>
                    </m:r>
                    <m:r>
                      <a:rPr lang="en-US" sz="1200" i="1">
                        <a:latin typeface="Cambria Math" charset="0"/>
                      </a:rPr>
                      <m:t>𝑎𝑟𝑔𝑚𝑖</m:t>
                    </m:r>
                    <m:sSub>
                      <m:sSubPr>
                        <m:ctrlPr>
                          <a:rPr lang="en-GB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US" sz="1200">
                        <a:latin typeface="Cambria Math" charset="0"/>
                      </a:rPr>
                      <m:t>{|||</m:t>
                    </m:r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120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1200">
                            <a:latin typeface="Cambria Math" charset="0"/>
                          </a:rPr>
                          <m:t>+</m:t>
                        </m:r>
                      </m:sup>
                    </m:sSubSup>
                    <m:r>
                      <a:rPr lang="en-US" sz="1200">
                        <a:latin typeface="Cambria Math" charset="0"/>
                      </a:rPr>
                      <m:t>(</m:t>
                    </m:r>
                    <m:r>
                      <a:rPr lang="en-US" sz="1200" i="1">
                        <a:latin typeface="Cambria Math" charset="0"/>
                      </a:rPr>
                      <m:t>𝑤</m:t>
                    </m:r>
                    <m:r>
                      <a:rPr lang="en-US" sz="1200">
                        <a:latin typeface="Cambria Math" charset="0"/>
                      </a:rPr>
                      <m:t>)|</m:t>
                    </m:r>
                    <m:r>
                      <a:rPr lang="en-US" sz="1200" i="1">
                        <a:latin typeface="Cambria Math" charset="0"/>
                      </a:rPr>
                      <m:t>−</m:t>
                    </m:r>
                    <m:r>
                      <a:rPr lang="en-US" sz="1200" i="1">
                        <a:latin typeface="Cambria Math" charset="0"/>
                      </a:rPr>
                      <m:t>𝑏</m:t>
                    </m:r>
                    <m:r>
                      <a:rPr lang="en-US" sz="1200">
                        <a:latin typeface="Cambria Math" charset="0"/>
                      </a:rPr>
                      <m:t>|</m:t>
                    </m:r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>
                            <a:latin typeface="Cambria Math" charset="0"/>
                          </a:rPr>
                          <m:t>|</m:t>
                        </m:r>
                      </m:e>
                      <m:sub>
                        <m:r>
                          <a:rPr lang="en-US" sz="120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120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1200">
                        <a:latin typeface="Cambria Math" charset="0"/>
                      </a:rPr>
                      <m:t>+</m:t>
                    </m:r>
                    <m:r>
                      <a:rPr lang="en-US" sz="1200" i="1">
                        <a:latin typeface="Cambria Math" charset="0"/>
                      </a:rPr>
                      <m:t>𝜆</m:t>
                    </m:r>
                    <m:r>
                      <a:rPr lang="en-US" sz="1200" i="1">
                        <a:latin typeface="Cambria Math" charset="0"/>
                      </a:rPr>
                      <m:t>𝐹</m:t>
                    </m:r>
                    <m:r>
                      <a:rPr lang="en-US" sz="1200">
                        <a:latin typeface="Cambria Math" charset="0"/>
                      </a:rPr>
                      <m:t>(</m:t>
                    </m:r>
                    <m:r>
                      <a:rPr lang="en-US" sz="1200" i="1">
                        <a:latin typeface="Cambria Math" charset="0"/>
                      </a:rPr>
                      <m:t>𝑤</m:t>
                    </m:r>
                    <m:r>
                      <a:rPr lang="en-US" sz="1200">
                        <a:latin typeface="Cambria Math" charset="0"/>
                      </a:rPr>
                      <m:t>)}</m:t>
                    </m:r>
                  </m:oMath>
                </a14:m>
                <a:r>
                  <a:rPr lang="en-GB" sz="1200" dirty="0"/>
                  <a:t> </a:t>
                </a:r>
                <a:endParaRPr lang="en-US" sz="1200" b="1" dirty="0" smtClean="0"/>
              </a:p>
              <a:p>
                <a:r>
                  <a:rPr lang="en-US" sz="1200" b="1" dirty="0" smtClean="0"/>
                  <a:t>B1 Shimming efficiency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𝜂</m:t>
                    </m:r>
                    <m:r>
                      <a:rPr lang="en-US" sz="120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charset="0"/>
                          </a:rPr>
                          <m:t>𝑎𝑣𝑒𝑟𝑎𝑔𝑒</m:t>
                        </m:r>
                        <m:sSup>
                          <m:sSup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charset="0"/>
                                      </a:rPr>
                                      <m:t>+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i="1">
                            <a:latin typeface="Cambria Math" charset="0"/>
                          </a:rPr>
                          <m:t>𝑎𝑣𝑒𝑟𝑎𝑔𝑒</m:t>
                        </m:r>
                        <m:sSup>
                          <m:sSup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charset="0"/>
                                      </a:rPr>
                                      <m:t>𝑝</m:t>
                                    </m:r>
                                    <m:r>
                                      <a:rPr lang="en-US" sz="1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charset="0"/>
                                      </a:rPr>
                                      <m:t>+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2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GB" sz="1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200" i="1">
                                <a:latin typeface="Cambria Math" charset="0"/>
                              </a:rPr>
                              <m:t>𝐻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1200">
                            <a:latin typeface="Cambria Math" charset="0"/>
                          </a:rPr>
                          <m:t>Γ</m:t>
                        </m:r>
                        <m:r>
                          <a:rPr lang="en-US" sz="1200" i="1">
                            <a:latin typeface="Cambria Math" charset="0"/>
                          </a:rPr>
                          <m:t>𝑤</m:t>
                        </m:r>
                      </m:num>
                      <m:den>
                        <m:sSubSup>
                          <m:sSubSup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i="1"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1200" i="1">
                                <a:latin typeface="Cambria Math" charset="0"/>
                              </a:rPr>
                              <m:t>𝐻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sz="1200">
                            <a:latin typeface="Cambria Math" charset="0"/>
                          </a:rPr>
                          <m:t>Γ</m:t>
                        </m:r>
                        <m:sSub>
                          <m:sSub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charset="0"/>
                              </a:rPr>
                              <m:t>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1200" dirty="0">
                    <a:effectLst/>
                  </a:rPr>
                  <a:t> </a:t>
                </a:r>
                <a:endParaRPr lang="en-US" sz="1200" b="1" dirty="0" smtClean="0"/>
              </a:p>
              <a:p>
                <a:r>
                  <a:rPr lang="en-US" sz="1200" b="1" dirty="0" smtClean="0"/>
                  <a:t>B1 </a:t>
                </a:r>
                <a:r>
                  <a:rPr lang="en-AU" sz="1200" b="1" dirty="0"/>
                  <a:t>inhomogeneity</a:t>
                </a:r>
                <a:r>
                  <a:rPr lang="en-GB" sz="1200" b="1" dirty="0"/>
                  <a:t> </a:t>
                </a:r>
                <a:endParaRPr lang="en-GB" sz="12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200" b="0" i="1">
                          <a:latin typeface="Cambria Math" charset="0"/>
                        </a:rPr>
                        <m:t>𝑅𝑀𝑆𝐸</m:t>
                      </m:r>
                      <m:r>
                        <a:rPr lang="en-AU" sz="1200" b="0" i="1">
                          <a:latin typeface="Cambria Math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12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AU" sz="1200" b="0" i="1">
                              <a:latin typeface="Cambria Math" charset="0"/>
                            </a:rPr>
                            <m:t>𝑎𝑣𝑒𝑟𝑎𝑔𝑒</m:t>
                          </m:r>
                          <m:r>
                            <a:rPr lang="en-AU" sz="1200" b="0" i="1">
                              <a:latin typeface="Cambria Math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sz="1200" b="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AU" sz="1200" b="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AU" sz="1200" b="0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AU" sz="1200" b="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200" b="0" i="1">
                          <a:latin typeface="Cambria Math" charset="0"/>
                        </a:rPr>
                        <m:t>𝐼𝑛h𝑜𝑚𝑜𝑔𝑒𝑛𝑒𝑖𝑡𝑦</m:t>
                      </m:r>
                      <m:r>
                        <a:rPr lang="en-AU" sz="1200" b="0" i="1">
                          <a:latin typeface="Cambria Math" charset="0"/>
                        </a:rPr>
                        <m:t>=  </m:t>
                      </m:r>
                      <m:f>
                        <m:fPr>
                          <m:ctrlPr>
                            <a:rPr lang="en-GB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AU" sz="1200" b="0" i="1">
                              <a:latin typeface="Cambria Math" charset="0"/>
                            </a:rPr>
                            <m:t>𝑅𝑀𝑆𝐸</m:t>
                          </m:r>
                        </m:num>
                        <m:den>
                          <m:r>
                            <a:rPr lang="en-US" sz="1200" b="0" i="1">
                              <a:latin typeface="Cambria Math" charset="0"/>
                            </a:rPr>
                            <m:t>𝑎𝑣𝑒𝑟𝑎𝑔𝑒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sz="1200" b="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AU" sz="1200" b="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AU" sz="1200" b="0" i="1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 smtClean="0"/>
              </a:p>
              <a:p>
                <a:endParaRPr lang="en-US" sz="1200" dirty="0"/>
              </a:p>
              <a:p>
                <a:endParaRPr lang="en-US" sz="1200" dirty="0" smtClean="0"/>
              </a:p>
              <a:p>
                <a:endParaRPr lang="en-US" sz="1200" dirty="0"/>
              </a:p>
              <a:p>
                <a:endParaRPr lang="en-US" sz="1200" dirty="0" smtClean="0"/>
              </a:p>
              <a:p>
                <a:endParaRPr lang="en-US" sz="1200" dirty="0"/>
              </a:p>
              <a:p>
                <a:endParaRPr lang="en-US" sz="1200" dirty="0" smtClean="0"/>
              </a:p>
              <a:p>
                <a:endParaRPr lang="en-US" sz="1200" dirty="0"/>
              </a:p>
              <a:p>
                <a:endParaRPr lang="en-US" sz="1200" dirty="0" smtClean="0"/>
              </a:p>
              <a:p>
                <a:endParaRPr lang="en-US" sz="1200" dirty="0" smtClean="0"/>
              </a:p>
              <a:p>
                <a:endParaRPr lang="en-US" b="1" dirty="0">
                  <a:latin typeface="Helvetica Neue" charset="0"/>
                  <a:cs typeface="Helvetica Neue" charset="0"/>
                </a:endParaRPr>
              </a:p>
              <a:p>
                <a:r>
                  <a:rPr lang="en-US" b="1" dirty="0" smtClean="0">
                    <a:latin typeface="Helvetica Neue" charset="0"/>
                    <a:cs typeface="Helvetica Neue" charset="0"/>
                  </a:rPr>
                  <a:t>Methods </a:t>
                </a:r>
                <a:r>
                  <a:rPr lang="mr-IN" b="1" dirty="0">
                    <a:latin typeface="Helvetica Neue" charset="0"/>
                    <a:cs typeface="Helvetica Neue" charset="0"/>
                  </a:rPr>
                  <a:t>–</a:t>
                </a:r>
                <a:r>
                  <a:rPr lang="en-US" b="1" dirty="0">
                    <a:latin typeface="Helvetica Neue" charset="0"/>
                    <a:cs typeface="Helvetica Neue" charset="0"/>
                  </a:rPr>
                  <a:t> </a:t>
                </a:r>
                <a:r>
                  <a:rPr lang="en-US" b="1" dirty="0" smtClean="0">
                    <a:latin typeface="Helvetica Neue" charset="0"/>
                    <a:cs typeface="Helvetica Neue" charset="0"/>
                  </a:rPr>
                  <a:t>MATLAB App</a:t>
                </a:r>
                <a:endParaRPr lang="en-US" b="1" dirty="0">
                  <a:latin typeface="Helvetica Neue" charset="0"/>
                  <a:cs typeface="Helvetica Neue" charset="0"/>
                </a:endParaRPr>
              </a:p>
              <a:p>
                <a:endParaRPr lang="en-US" sz="1200" dirty="0" smtClean="0"/>
              </a:p>
              <a:p>
                <a:endParaRPr lang="en-US" sz="1200" b="1" dirty="0"/>
              </a:p>
              <a:p>
                <a:endParaRPr lang="en-US" b="1" dirty="0" smtClean="0">
                  <a:latin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3077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3789363" y="1270000"/>
                <a:ext cx="3500437" cy="7656513"/>
              </a:xfrm>
              <a:blipFill rotWithShape="0"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/>
          <p:cNvSpPr txBox="1">
            <a:spLocks/>
          </p:cNvSpPr>
          <p:nvPr/>
        </p:nvSpPr>
        <p:spPr bwMode="auto">
          <a:xfrm>
            <a:off x="6954582" y="1209603"/>
            <a:ext cx="3500437" cy="765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3378" tIns="71689" rIns="143378" bIns="71689" numCol="1" anchor="t" anchorCtr="0" compatLnSpc="1">
            <a:prstTxWarp prst="textNoShape">
              <a:avLst/>
            </a:prstTxWarp>
          </a:bodyPr>
          <a:lstStyle>
            <a:lvl1pPr marL="0" indent="0" algn="l" defTabSz="7159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Helvetica Neue"/>
                <a:ea typeface="Geneva" charset="-128"/>
                <a:cs typeface="Helvetica Neue"/>
              </a:defRPr>
            </a:lvl1pPr>
            <a:lvl2pPr marL="1163638" indent="-447675" algn="l" defTabSz="7159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Helvetica Neue"/>
                <a:ea typeface="Geneva" charset="-128"/>
                <a:cs typeface="Helvetica Neue"/>
              </a:defRPr>
            </a:lvl2pPr>
            <a:lvl3pPr marL="1790700" indent="-357188" algn="l" defTabSz="7159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Helvetica Neue"/>
                <a:ea typeface="Geneva" charset="-128"/>
                <a:cs typeface="Helvetica Neue"/>
              </a:defRPr>
            </a:lvl3pPr>
            <a:lvl4pPr marL="2508250" indent="-357188" algn="l" defTabSz="7159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Helvetica Neue"/>
                <a:ea typeface="Geneva" charset="-128"/>
                <a:cs typeface="Helvetica Neue"/>
              </a:defRPr>
            </a:lvl4pPr>
            <a:lvl5pPr marL="3225800" indent="-357188" algn="l" defTabSz="7159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Helvetica Neue"/>
                <a:ea typeface="Geneva" charset="-128"/>
                <a:cs typeface="Helvetica Neue"/>
              </a:defRPr>
            </a:lvl5pPr>
            <a:lvl6pPr marL="3942893" indent="-358445" algn="l" defTabSz="716890" rtl="0" eaLnBrk="1" latinLnBrk="0" hangingPunct="1">
              <a:spcBef>
                <a:spcPct val="20000"/>
              </a:spcBef>
              <a:buFont typeface="Arial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59782" indent="-358445" algn="l" defTabSz="716890" rtl="0" eaLnBrk="1" latinLnBrk="0" hangingPunct="1">
              <a:spcBef>
                <a:spcPct val="20000"/>
              </a:spcBef>
              <a:buFont typeface="Arial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76672" indent="-358445" algn="l" defTabSz="716890" rtl="0" eaLnBrk="1" latinLnBrk="0" hangingPunct="1">
              <a:spcBef>
                <a:spcPct val="20000"/>
              </a:spcBef>
              <a:buFont typeface="Arial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93562" indent="-358445" algn="l" defTabSz="716890" rtl="0" eaLnBrk="1" latinLnBrk="0" hangingPunct="1">
              <a:spcBef>
                <a:spcPct val="20000"/>
              </a:spcBef>
              <a:buFont typeface="Arial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987500"/>
                  </p:ext>
                </p:extLst>
              </p:nvPr>
            </p:nvGraphicFramePr>
            <p:xfrm>
              <a:off x="3845629" y="4209202"/>
              <a:ext cx="3026598" cy="18569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4420"/>
                    <a:gridCol w="1006998"/>
                    <a:gridCol w="394859"/>
                    <a:gridCol w="1260321"/>
                  </a:tblGrid>
                  <a:tr h="3783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RF field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Phase-only filed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18863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2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2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x, y components in RF field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Helvetica Neue" charset="0"/>
                                    <a:cs typeface="Helvetica Neue" charset="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correlation </a:t>
                          </a: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matrix</a:t>
                          </a:r>
                          <a:r>
                            <a:rPr lang="en-GB" sz="1200" dirty="0">
                              <a:effectLst/>
                            </a:rPr>
                            <a:t> 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188637">
                    <a:tc>
                      <a:txBody>
                        <a:bodyPr/>
                        <a:lstStyle/>
                        <a:p>
                          <a:r>
                            <a:rPr lang="en-US" sz="1200" dirty="0" err="1" smtClean="0"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i</a:t>
                          </a:r>
                          <a:endParaRPr lang="en-US" sz="1200" dirty="0"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GB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Helvetica Neue" charset="0"/>
                                      <a:cs typeface="Helvetica Neue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Helvetica Neue" charset="0"/>
                                      <a:cs typeface="Helvetica Neue" charset="0"/>
                                    </a:rPr>
                                    <m:t>−1</m:t>
                                  </m:r>
                                </m:e>
                              </m:rad>
                            </m:oMath>
                          </a14:m>
                          <a:r>
                            <a:rPr lang="en-GB" sz="1200" dirty="0">
                              <a:effectLst/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 </a:t>
                          </a:r>
                          <a:endParaRPr lang="en-US" sz="1200" dirty="0"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Helvetica Neue" charset="0"/>
                                        <a:cs typeface="Helvetica Neue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Helvetica Neue" charset="0"/>
                                        <a:cs typeface="Helvetica Neue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2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Helvetica Neue" charset="0"/>
                                        <a:cs typeface="Helvetica Neue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amplitude</a:t>
                          </a:r>
                          <a:r>
                            <a:rPr lang="en-GB" sz="12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188637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k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k-</a:t>
                          </a:r>
                          <a:r>
                            <a:rPr lang="en-US" sz="1200" b="0" dirty="0" err="1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th</a:t>
                          </a:r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 channel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/>
                                  <m:sup>
                                    <m: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  <m:r>
                                      <a:rPr lang="en-US" sz="120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7168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phase</a:t>
                          </a:r>
                        </a:p>
                        <a:p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987500"/>
                  </p:ext>
                </p:extLst>
              </p:nvPr>
            </p:nvGraphicFramePr>
            <p:xfrm>
              <a:off x="3845629" y="4209202"/>
              <a:ext cx="3026598" cy="18569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4420"/>
                    <a:gridCol w="1006998"/>
                    <a:gridCol w="394859"/>
                    <a:gridCol w="1260321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667" t="-1333" r="-733333" b="-3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RF field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49231" t="-1333" r="-321538" b="-3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Phase-only filed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650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667" t="-70370" r="-733333" b="-1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x, y components in RF field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49231" t="-70370" r="-321538" b="-1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correlation </a:t>
                          </a: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matrix</a:t>
                          </a:r>
                          <a:r>
                            <a:rPr lang="en-GB" sz="1200" dirty="0">
                              <a:effectLst/>
                            </a:rPr>
                            <a:t> 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292164">
                    <a:tc>
                      <a:txBody>
                        <a:bodyPr/>
                        <a:lstStyle/>
                        <a:p>
                          <a:r>
                            <a:rPr lang="en-US" sz="1200" dirty="0" err="1" smtClean="0"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i</a:t>
                          </a:r>
                          <a:endParaRPr lang="en-US" sz="1200" dirty="0"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6747" t="-383333" r="-165060" b="-1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49231" t="-383333" r="-321538" b="-1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amplitude</a:t>
                          </a:r>
                          <a:r>
                            <a:rPr lang="en-GB" sz="12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k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k-</a:t>
                          </a:r>
                          <a:r>
                            <a:rPr lang="en-US" sz="1200" b="0" dirty="0" err="1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th</a:t>
                          </a:r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 channel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49231" t="-309333" r="-321538" b="-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71689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chemeClr val="tx1"/>
                              </a:solidFill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phase</a:t>
                          </a:r>
                        </a:p>
                        <a:p>
                          <a:endParaRPr lang="en-US" sz="1200" b="0" dirty="0">
                            <a:solidFill>
                              <a:schemeClr val="tx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2"/>
          <p:cNvSpPr>
            <a:spLocks noChangeArrowheads="1"/>
          </p:cNvSpPr>
          <p:nvPr/>
        </p:nvSpPr>
        <p:spPr bwMode="auto">
          <a:xfrm flipV="1">
            <a:off x="3996035" y="2280211"/>
            <a:ext cx="309760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Process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875" y="2909389"/>
            <a:ext cx="2582592" cy="409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99" y="3469527"/>
            <a:ext cx="2734431" cy="167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30" y="6528661"/>
            <a:ext cx="2410013" cy="2458249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4758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 descr="roi_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75" y="7180902"/>
            <a:ext cx="1175119" cy="45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1155700"/>
            <a:ext cx="147589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pic>
        <p:nvPicPr>
          <p:cNvPr id="1027" name="Picture 12" descr="C:\Users\s4344240\AppData\Local\Microsoft\Windows\INetCache\Content.Word\img_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76" y="7595792"/>
            <a:ext cx="8763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0" y="1778000"/>
            <a:ext cx="147589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8" descr="roi_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675" y="7192579"/>
            <a:ext cx="1097851" cy="4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g_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801" y="7557582"/>
            <a:ext cx="6604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:\Users\s4344240\AppData\Local\Microsoft\Windows\INetCache\Content.Word\roi_a&amp;-b.png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30" y="8108231"/>
            <a:ext cx="855076" cy="44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C:\Users\s4344240\AppData\Local\Microsoft\Windows\INetCache\Content.Word\img_a&amp;-b (1)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043" y="8524178"/>
            <a:ext cx="636402" cy="59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C:\Users\s4344240\AppData\Local\Microsoft\Windows\INetCache\Content.Word\roi_a-b.png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195" y="8122483"/>
            <a:ext cx="814809" cy="41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Picture 12" descr="img_a-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44" y="8468995"/>
            <a:ext cx="718943" cy="62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5"/>
          <p:cNvSpPr>
            <a:spLocks noChangeArrowheads="1"/>
          </p:cNvSpPr>
          <p:nvPr/>
        </p:nvSpPr>
        <p:spPr bwMode="auto">
          <a:xfrm flipV="1">
            <a:off x="7847991" y="2926874"/>
            <a:ext cx="82406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8" name="Picture 14" descr="channel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840" y="1241066"/>
            <a:ext cx="947523" cy="94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66" y="3800402"/>
            <a:ext cx="1519735" cy="760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99942" y="8649513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A&amp;~B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99038" y="7689065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A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9139" y="7690859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B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83179" y="8649512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A|B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7"/>
              <p:cNvSpPr txBox="1">
                <a:spLocks/>
              </p:cNvSpPr>
              <p:nvPr/>
            </p:nvSpPr>
            <p:spPr bwMode="auto">
              <a:xfrm>
                <a:off x="290530" y="1231153"/>
                <a:ext cx="3500437" cy="7656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43378" tIns="71689" rIns="143378" bIns="71689" numCol="1" anchor="t" anchorCtr="0" compatLnSpc="1">
                <a:prstTxWarp prst="textNoShape">
                  <a:avLst/>
                </a:prstTxWarp>
              </a:bodyPr>
              <a:lstStyle>
                <a:lvl1pPr marL="0" indent="0" algn="l" defTabSz="71596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Helvetica Neue"/>
                    <a:ea typeface="Geneva" charset="-128"/>
                    <a:cs typeface="Helvetica Neue"/>
                  </a:defRPr>
                </a:lvl1pPr>
                <a:lvl2pPr marL="1163638" indent="-447675" algn="l" defTabSz="71596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1800" kern="1200">
                    <a:solidFill>
                      <a:schemeClr val="tx1"/>
                    </a:solidFill>
                    <a:latin typeface="Helvetica Neue"/>
                    <a:ea typeface="Geneva" charset="-128"/>
                    <a:cs typeface="Helvetica Neue"/>
                  </a:defRPr>
                </a:lvl2pPr>
                <a:lvl3pPr marL="1790700" indent="-357188" algn="l" defTabSz="71596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1800" kern="1200">
                    <a:solidFill>
                      <a:schemeClr val="tx1"/>
                    </a:solidFill>
                    <a:latin typeface="Helvetica Neue"/>
                    <a:ea typeface="Geneva" charset="-128"/>
                    <a:cs typeface="Helvetica Neue"/>
                  </a:defRPr>
                </a:lvl3pPr>
                <a:lvl4pPr marL="2508250" indent="-357188" algn="l" defTabSz="71596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1800" kern="1200">
                    <a:solidFill>
                      <a:schemeClr val="tx1"/>
                    </a:solidFill>
                    <a:latin typeface="Helvetica Neue"/>
                    <a:ea typeface="Geneva" charset="-128"/>
                    <a:cs typeface="Helvetica Neue"/>
                  </a:defRPr>
                </a:lvl4pPr>
                <a:lvl5pPr marL="3225800" indent="-357188" algn="l" defTabSz="71596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1800" kern="1200">
                    <a:solidFill>
                      <a:schemeClr val="tx1"/>
                    </a:solidFill>
                    <a:latin typeface="Helvetica Neue"/>
                    <a:ea typeface="Geneva" charset="-128"/>
                    <a:cs typeface="Helvetica Neue"/>
                  </a:defRPr>
                </a:lvl5pPr>
                <a:lvl6pPr marL="3942893" indent="-358445" algn="l" defTabSz="71689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659782" indent="-358445" algn="l" defTabSz="71689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376672" indent="-358445" algn="l" defTabSz="71689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093562" indent="-358445" algn="l" defTabSz="71689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 smtClean="0">
                    <a:latin typeface="Helvetica Neue" charset="0"/>
                    <a:cs typeface="Helvetica Neue" charset="0"/>
                  </a:rPr>
                  <a:t>Introduction</a:t>
                </a:r>
              </a:p>
              <a:p>
                <a:r>
                  <a:rPr lang="en-US" sz="1200" b="1" dirty="0" smtClean="0"/>
                  <a:t>3 magnetic fields in 7T MRI:</a:t>
                </a:r>
              </a:p>
              <a:p>
                <a:r>
                  <a:rPr lang="en-US" sz="1200" dirty="0" smtClean="0"/>
                  <a:t>(1) B</a:t>
                </a:r>
                <a:r>
                  <a:rPr lang="en-US" sz="1200" baseline="-25000" dirty="0" smtClean="0"/>
                  <a:t>0</a:t>
                </a:r>
                <a:r>
                  <a:rPr lang="en-US" sz="1200" dirty="0" smtClean="0"/>
                  <a:t> (2) B</a:t>
                </a:r>
                <a:r>
                  <a:rPr lang="en-US" sz="1200" baseline="-25000" dirty="0" smtClean="0"/>
                  <a:t>1</a:t>
                </a:r>
                <a:r>
                  <a:rPr lang="en-US" sz="1200" dirty="0" smtClean="0"/>
                  <a:t> (3) Gradient</a:t>
                </a:r>
              </a:p>
              <a:p>
                <a:r>
                  <a:rPr lang="en-US" sz="1200" b="1" dirty="0" smtClean="0"/>
                  <a:t>Advantages </a:t>
                </a:r>
                <a:r>
                  <a:rPr lang="en-US" sz="1200" b="1" dirty="0"/>
                  <a:t>of High Fields</a:t>
                </a:r>
                <a:r>
                  <a:rPr lang="en-US" sz="1200" b="1" dirty="0" smtClean="0"/>
                  <a:t>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High </a:t>
                </a:r>
                <a:r>
                  <a:rPr lang="en-US" sz="1200" dirty="0"/>
                  <a:t>signal-to-noise ratio (SNR)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High </a:t>
                </a:r>
                <a:r>
                  <a:rPr lang="en-US" sz="1200" dirty="0"/>
                  <a:t>spatial/temporal resolution Novel contrast mechanisms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/>
                  <a:t>SWI(susceptibility weighted imaging)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/>
                  <a:t>fMRI </a:t>
                </a:r>
              </a:p>
              <a:p>
                <a:r>
                  <a:rPr lang="en-US" sz="1200" b="1" dirty="0" smtClean="0">
                    <a:latin typeface="Helvetica Neue" charset="0"/>
                    <a:cs typeface="Helvetica Neue" charset="0"/>
                  </a:rPr>
                  <a:t>Challenges of High Fields: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Inhomogeneity of B</a:t>
                </a:r>
                <a:r>
                  <a:rPr lang="en-US" sz="1200" baseline="-25000" dirty="0" smtClean="0">
                    <a:latin typeface="Helvetica Neue" charset="0"/>
                    <a:cs typeface="Helvetica Neue" charset="0"/>
                  </a:rPr>
                  <a:t>1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SAR effects</a:t>
                </a:r>
              </a:p>
              <a:p>
                <a:r>
                  <a:rPr lang="en-US" sz="1200" b="1" dirty="0" smtClean="0">
                    <a:latin typeface="Helvetica Neue" charset="0"/>
                    <a:cs typeface="Helvetica Neue" charset="0"/>
                  </a:rPr>
                  <a:t>Solutions for Challenges: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Parallel Transmission (</a:t>
                </a:r>
                <a:r>
                  <a:rPr lang="en-US" sz="1200" dirty="0" err="1" smtClean="0">
                    <a:latin typeface="Helvetica Neue" charset="0"/>
                    <a:cs typeface="Helvetica Neue" charset="0"/>
                  </a:rPr>
                  <a:t>pTx</a:t>
                </a: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)</a:t>
                </a:r>
              </a:p>
              <a:p>
                <a:r>
                  <a:rPr lang="en-US" sz="1200" dirty="0">
                    <a:latin typeface="Helvetica Neue" charset="0"/>
                    <a:cs typeface="Helvetica Neue" charset="0"/>
                  </a:rPr>
                  <a:t> </a:t>
                </a: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      1) B</a:t>
                </a:r>
                <a:r>
                  <a:rPr lang="en-US" sz="1200" baseline="-25000" dirty="0" smtClean="0">
                    <a:latin typeface="Helvetica Neue" charset="0"/>
                    <a:cs typeface="Helvetica Neue" charset="0"/>
                  </a:rPr>
                  <a:t>1</a:t>
                </a: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 shimming (magnitude-</a:t>
                </a:r>
                <a:r>
                  <a:rPr lang="en-US" sz="1200" dirty="0" err="1" smtClean="0">
                    <a:latin typeface="Helvetica Neue" charset="0"/>
                    <a:cs typeface="Helvetica Neue" charset="0"/>
                  </a:rPr>
                  <a:t>pahse</a:t>
                </a:r>
                <a:r>
                  <a:rPr lang="en-US" sz="1200" dirty="0">
                    <a:latin typeface="Helvetica Neue" charset="0"/>
                    <a:cs typeface="Helvetica Neue" charset="0"/>
                  </a:rPr>
                  <a:t> </a:t>
                </a: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&amp; phase-only)</a:t>
                </a:r>
              </a:p>
              <a:p>
                <a:r>
                  <a:rPr lang="en-US" sz="1200" dirty="0">
                    <a:latin typeface="Helvetica Neue" charset="0"/>
                    <a:cs typeface="Helvetica Neue" charset="0"/>
                  </a:rPr>
                  <a:t> </a:t>
                </a: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      2) </a:t>
                </a:r>
                <a:r>
                  <a:rPr lang="en-US" sz="1200" dirty="0" err="1" smtClean="0">
                    <a:latin typeface="Helvetica Neue" charset="0"/>
                    <a:cs typeface="Helvetica Neue" charset="0"/>
                  </a:rPr>
                  <a:t>kT</a:t>
                </a: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-spoke (gradient control)</a:t>
                </a:r>
              </a:p>
              <a:p>
                <a:r>
                  <a:rPr lang="en-US" sz="1200" b="1" dirty="0" smtClean="0">
                    <a:latin typeface="Helvetica Neue" charset="0"/>
                    <a:cs typeface="Helvetica Neue" charset="0"/>
                  </a:rPr>
                  <a:t>Project Objectives: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200" dirty="0" smtClean="0">
                    <a:latin typeface="Helvetica Neue" charset="0"/>
                    <a:cs typeface="Helvetica Neue" charset="0"/>
                  </a:rPr>
                  <a:t>A MATLAB app that helps researchers focus on experiments rather than coding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200" dirty="0" smtClean="0"/>
                  <a:t>An efficient, user friendly, expandable, and editable MATLAB app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200" dirty="0" smtClean="0"/>
                  <a:t>This MATLAB app includes the B</a:t>
                </a:r>
                <a:r>
                  <a:rPr lang="en-US" sz="1200" baseline="-25000" dirty="0" smtClean="0"/>
                  <a:t>1 </a:t>
                </a:r>
                <a:r>
                  <a:rPr lang="en-US" sz="1200" dirty="0" smtClean="0"/>
                  <a:t>shimming solutions</a:t>
                </a:r>
                <a:r>
                  <a:rPr lang="en-US" sz="1200" baseline="-25000" dirty="0" smtClean="0"/>
                  <a:t>,</a:t>
                </a:r>
                <a:r>
                  <a:rPr lang="en-US" sz="1200" dirty="0" smtClean="0"/>
                  <a:t> drawing region of interest, and simulation results of the B</a:t>
                </a:r>
                <a:r>
                  <a:rPr lang="en-US" sz="1200" baseline="-25000" dirty="0" smtClean="0"/>
                  <a:t>1</a:t>
                </a:r>
                <a:r>
                  <a:rPr lang="en-US" sz="1200" dirty="0" smtClean="0"/>
                  <a:t> shimming solutions</a:t>
                </a:r>
              </a:p>
              <a:p>
                <a:r>
                  <a:rPr lang="en-US" b="1" dirty="0" smtClean="0">
                    <a:latin typeface="Helvetica Neue" charset="0"/>
                    <a:cs typeface="Helvetica Neue" charset="0"/>
                  </a:rPr>
                  <a:t>Methods </a:t>
                </a:r>
                <a:r>
                  <a:rPr lang="mr-IN" b="1" dirty="0" smtClean="0">
                    <a:latin typeface="Helvetica Neue" charset="0"/>
                    <a:cs typeface="Helvetica Neue" charset="0"/>
                  </a:rPr>
                  <a:t>–</a:t>
                </a:r>
                <a:r>
                  <a:rPr lang="en-US" b="1" dirty="0" smtClean="0">
                    <a:latin typeface="Helvetica Neue" charset="0"/>
                    <a:cs typeface="Helvetica Neue" charset="0"/>
                  </a:rPr>
                  <a:t> Shimming solutions</a:t>
                </a:r>
              </a:p>
              <a:p>
                <a:r>
                  <a:rPr lang="en-US" sz="1200" b="1" dirty="0" smtClean="0">
                    <a:latin typeface="Helvetica Neue" charset="0"/>
                    <a:cs typeface="Helvetica Neue" charset="0"/>
                  </a:rPr>
                  <a:t>B</a:t>
                </a:r>
                <a:r>
                  <a:rPr lang="en-US" sz="1200" b="1" baseline="-25000" dirty="0" smtClean="0">
                    <a:latin typeface="Helvetica Neue" charset="0"/>
                    <a:cs typeface="Helvetica Neue" charset="0"/>
                  </a:rPr>
                  <a:t>1</a:t>
                </a:r>
                <a:r>
                  <a:rPr lang="en-US" sz="1200" b="1" dirty="0" smtClean="0">
                    <a:latin typeface="Helvetica Neue" charset="0"/>
                    <a:cs typeface="Helvetica Neue" charset="0"/>
                  </a:rPr>
                  <a:t> without </a:t>
                </a:r>
                <a:r>
                  <a:rPr lang="en-US" sz="1200" b="1" dirty="0" smtClean="0"/>
                  <a:t>any shim schemes</a:t>
                </a:r>
                <a:endParaRPr lang="en-US" sz="1200" b="1" dirty="0" smtClean="0">
                  <a:latin typeface="Helvetica Neue" charset="0"/>
                  <a:cs typeface="Helvetica Neue" charset="0"/>
                </a:endParaRPr>
              </a:p>
              <a:p>
                <a:r>
                  <a:rPr lang="en-GB" sz="1200" dirty="0" smtClean="0"/>
                  <a:t>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latin typeface="Cambria Math" charset="0"/>
                          </a:rPr>
                          <m:t>+</m:t>
                        </m:r>
                      </m:sup>
                    </m:sSubSup>
                    <m:r>
                      <a:rPr lang="en-US" sz="12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GB" sz="12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200" i="1">
                            <a:latin typeface="Cambria Math" charset="0"/>
                          </a:rPr>
                          <m:t>+</m:t>
                        </m:r>
                        <m:r>
                          <a:rPr lang="en-US" sz="1200" i="1">
                            <a:latin typeface="Cambria Math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1200" i="1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1200" dirty="0">
                    <a:effectLst/>
                  </a:rPr>
                  <a:t> </a:t>
                </a:r>
                <a:endParaRPr lang="en-GB" sz="1200" dirty="0" smtClean="0">
                  <a:effectLst/>
                </a:endParaRPr>
              </a:p>
              <a:p>
                <a:r>
                  <a:rPr lang="en-US" sz="1200" b="1" dirty="0"/>
                  <a:t>A</a:t>
                </a:r>
                <a:r>
                  <a:rPr lang="en-US" sz="1200" b="1" dirty="0" smtClean="0"/>
                  <a:t>mplitude-phase shim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120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1200">
                            <a:latin typeface="Cambria Math" charset="0"/>
                          </a:rPr>
                          <m:t>+</m:t>
                        </m:r>
                      </m:sup>
                    </m:sSubSup>
                    <m:r>
                      <a:rPr lang="en-US" sz="1200">
                        <a:latin typeface="Cambria Math" charset="0"/>
                      </a:rPr>
                      <m:t>=</m:t>
                    </m:r>
                    <m:limUpp>
                      <m:limUppPr>
                        <m:ctrlPr>
                          <a:rPr lang="en-GB" sz="1200" i="1">
                            <a:latin typeface="Cambria Math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a:rPr lang="en-US" sz="1200">
                                <a:latin typeface="Cambria Math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sz="1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1200">
                                <a:latin typeface="Cambria Math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lang="en-US" sz="1200" i="1">
                            <a:latin typeface="Cambria Math" charset="0"/>
                          </a:rPr>
                          <m:t>𝑛</m:t>
                        </m:r>
                      </m:lim>
                    </m:limUpp>
                    <m:r>
                      <a:rPr lang="en-US" sz="120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120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1200">
                            <a:latin typeface="Cambria Math" charset="0"/>
                          </a:rPr>
                          <m:t>+</m:t>
                        </m:r>
                      </m:sup>
                    </m:sSubSup>
                    <m:sSub>
                      <m:sSubPr>
                        <m:ctrlPr>
                          <a:rPr lang="en-GB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𝑒</m:t>
                        </m:r>
                      </m:e>
                      <m:sub/>
                      <m:sup>
                        <m:r>
                          <a:rPr lang="en-US" sz="1200" i="1">
                            <a:latin typeface="Cambria Math" charset="0"/>
                          </a:rPr>
                          <m:t>𝑖</m:t>
                        </m:r>
                        <m:r>
                          <a:rPr lang="en-US" sz="1200" i="1">
                            <a:latin typeface="Cambria Math" charset="0"/>
                          </a:rPr>
                          <m:t>𝜃</m:t>
                        </m:r>
                        <m:r>
                          <a:rPr lang="en-US" sz="1200" i="1">
                            <a:latin typeface="Cambria Math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GB" sz="1200" dirty="0">
                    <a:effectLst/>
                  </a:rPr>
                  <a:t> </a:t>
                </a:r>
                <a:r>
                  <a:rPr lang="en-GB" sz="1200" dirty="0" smtClean="0">
                    <a:effectLst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200" b="0" i="1" dirty="0" smtClean="0"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AU" sz="1200" b="0" i="1" dirty="0" smtClean="0">
                            <a:effectLst/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AU" sz="1200" b="0" i="1" dirty="0" smtClean="0">
                        <a:effectLst/>
                        <a:latin typeface="Cambria Math" charset="0"/>
                      </a:rPr>
                      <m:t>=|</m:t>
                    </m:r>
                    <m:sSub>
                      <m:sSubPr>
                        <m:ctrlPr>
                          <a:rPr lang="en-AU" sz="1200" b="0" i="1" dirty="0" smtClean="0"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AU" sz="1200" b="0" i="1" dirty="0" smtClean="0">
                            <a:effectLst/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AU" sz="1200" b="0" i="1" dirty="0" smtClean="0">
                        <a:effectLst/>
                        <a:latin typeface="Cambria Math" charset="0"/>
                      </a:rPr>
                      <m:t>|</m:t>
                    </m:r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𝑒</m:t>
                        </m:r>
                      </m:e>
                      <m:sub/>
                      <m:sup>
                        <m:r>
                          <a:rPr lang="en-US" sz="1200" i="1">
                            <a:latin typeface="Cambria Math" charset="0"/>
                          </a:rPr>
                          <m:t>𝑖</m:t>
                        </m:r>
                        <m:r>
                          <a:rPr lang="en-US" sz="1200" i="1">
                            <a:latin typeface="Cambria Math" charset="0"/>
                          </a:rPr>
                          <m:t>𝜃</m:t>
                        </m:r>
                        <m:r>
                          <a:rPr lang="en-US" sz="1200" i="1">
                            <a:latin typeface="Cambria Math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GB" sz="1200" dirty="0" smtClean="0">
                  <a:effectLst/>
                </a:endParaRPr>
              </a:p>
              <a:p>
                <a:r>
                  <a:rPr lang="en-US" sz="1200" b="1" dirty="0"/>
                  <a:t>Phase-only shim</a:t>
                </a:r>
              </a:p>
              <a:p>
                <a:r>
                  <a:rPr lang="en-US" sz="1200" b="1" dirty="0"/>
                  <a:t>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120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1200">
                            <a:latin typeface="Cambria Math" charset="0"/>
                          </a:rPr>
                          <m:t>+</m:t>
                        </m:r>
                      </m:sup>
                    </m:sSubSup>
                    <m:r>
                      <a:rPr lang="en-US" sz="1200">
                        <a:latin typeface="Cambria Math" charset="0"/>
                      </a:rPr>
                      <m:t>=</m:t>
                    </m:r>
                    <m:limUpp>
                      <m:limUppPr>
                        <m:ctrlPr>
                          <a:rPr lang="en-GB" sz="1200" i="1">
                            <a:latin typeface="Cambria Math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en-GB" sz="12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a:rPr lang="en-US" sz="1200">
                                <a:latin typeface="Cambria Math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sz="1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1200">
                                <a:latin typeface="Cambria Math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lang="en-US" sz="1200" i="1">
                            <a:latin typeface="Cambria Math" charset="0"/>
                          </a:rPr>
                          <m:t>𝑛</m:t>
                        </m:r>
                      </m:lim>
                    </m:limUpp>
                    <m:r>
                      <a:rPr lang="en-US" sz="120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120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1200">
                            <a:latin typeface="Cambria Math" charset="0"/>
                          </a:rPr>
                          <m:t>+</m:t>
                        </m:r>
                      </m:sup>
                    </m:sSubSup>
                    <m:sSub>
                      <m:sSubPr>
                        <m:ctrlPr>
                          <a:rPr lang="en-GB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GB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charset="0"/>
                          </a:rPr>
                          <m:t>𝑒</m:t>
                        </m:r>
                      </m:e>
                      <m:sub/>
                      <m:sup>
                        <m:r>
                          <a:rPr lang="en-US" sz="1200" i="1">
                            <a:latin typeface="Cambria Math" charset="0"/>
                          </a:rPr>
                          <m:t>𝑖</m:t>
                        </m:r>
                        <m:r>
                          <a:rPr lang="en-US" sz="1200" i="1">
                            <a:latin typeface="Cambria Math" charset="0"/>
                          </a:rPr>
                          <m:t>𝜃</m:t>
                        </m:r>
                        <m:r>
                          <a:rPr lang="en-US" sz="1200" i="1">
                            <a:latin typeface="Cambria Math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GB" sz="1200" dirty="0"/>
                  <a:t> </a:t>
                </a:r>
                <a:endParaRPr lang="en-GB" sz="1200" b="1" dirty="0"/>
              </a:p>
              <a:p>
                <a:pPr algn="ctr"/>
                <a:endParaRPr lang="en-US" sz="1200" dirty="0" smtClean="0"/>
              </a:p>
            </p:txBody>
          </p:sp>
        </mc:Choice>
        <mc:Fallback xmlns="">
          <p:sp>
            <p:nvSpPr>
              <p:cNvPr id="39" name="Content Placeholder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530" y="1231153"/>
                <a:ext cx="3500437" cy="765651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108" y="5394506"/>
            <a:ext cx="1673145" cy="11512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158" y="6993127"/>
            <a:ext cx="1720901" cy="10931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59" y="6665432"/>
            <a:ext cx="2939396" cy="14752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flipH="1">
            <a:off x="13051046" y="6716128"/>
            <a:ext cx="138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 Neue" charset="0"/>
                <a:ea typeface="Helvetica Neue" charset="0"/>
                <a:cs typeface="Helvetica Neue" charset="0"/>
              </a:rPr>
              <a:t>Unilateral Hip</a:t>
            </a:r>
            <a:endParaRPr lang="en-US" sz="1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13302933" y="3524123"/>
            <a:ext cx="630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Helvetica Neue" charset="0"/>
                <a:ea typeface="Helvetica Neue" charset="0"/>
                <a:cs typeface="Helvetica Neue" charset="0"/>
              </a:rPr>
              <a:t>Knee</a:t>
            </a:r>
            <a:endParaRPr lang="en-US" sz="1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13152088" y="5101725"/>
            <a:ext cx="138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 Neue" charset="0"/>
                <a:ea typeface="Helvetica Neue" charset="0"/>
                <a:cs typeface="Helvetica Neue" charset="0"/>
              </a:rPr>
              <a:t>Lumbar Spine</a:t>
            </a:r>
            <a:endParaRPr lang="en-US" sz="1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05" y="2372110"/>
            <a:ext cx="2142588" cy="8489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454" y="2374645"/>
            <a:ext cx="2105546" cy="83598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434830" y="215094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 Neue" charset="0"/>
                <a:ea typeface="Helvetica Neue" charset="0"/>
                <a:cs typeface="Helvetica Neue" charset="0"/>
              </a:rPr>
              <a:t>Bilateral Hip</a:t>
            </a:r>
            <a:endParaRPr lang="en-US" sz="1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122949" y="215094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1200" b="1" baseline="-25000" dirty="0" err="1" smtClean="0">
                <a:latin typeface="Helvetica Neue" charset="0"/>
                <a:ea typeface="Helvetica Neue" charset="0"/>
                <a:cs typeface="Helvetica Neue" charset="0"/>
              </a:rPr>
              <a:t>x</a:t>
            </a:r>
            <a:endParaRPr lang="en-US" sz="1200" b="1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317943" y="2143118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1200" b="1" baseline="-25000" dirty="0" smtClean="0">
                <a:latin typeface="Helvetica Neue" charset="0"/>
                <a:ea typeface="Helvetica Neue" charset="0"/>
                <a:cs typeface="Helvetica Neue" charset="0"/>
              </a:rPr>
              <a:t>y</a:t>
            </a:r>
            <a:endParaRPr lang="en-US" sz="1200" b="1" baseline="-25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5" y="1207777"/>
            <a:ext cx="1229449" cy="1081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778" y="1188741"/>
            <a:ext cx="1868360" cy="1999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23" y="5197725"/>
            <a:ext cx="2863843" cy="1442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ster">
  <a:themeElements>
    <a:clrScheme name="UQColours">
      <a:dk1>
        <a:sysClr val="windowText" lastClr="000000"/>
      </a:dk1>
      <a:lt1>
        <a:sysClr val="window" lastClr="FFFFFF"/>
      </a:lt1>
      <a:dk2>
        <a:srgbClr val="271D65"/>
      </a:dk2>
      <a:lt2>
        <a:srgbClr val="EEECE1"/>
      </a:lt2>
      <a:accent1>
        <a:srgbClr val="271D65"/>
      </a:accent1>
      <a:accent2>
        <a:srgbClr val="AA0433"/>
      </a:accent2>
      <a:accent3>
        <a:srgbClr val="73B632"/>
      </a:accent3>
      <a:accent4>
        <a:srgbClr val="F6BC1C"/>
      </a:accent4>
      <a:accent5>
        <a:srgbClr val="4BACC6"/>
      </a:accent5>
      <a:accent6>
        <a:srgbClr val="2A73AE"/>
      </a:accent6>
      <a:hlink>
        <a:srgbClr val="3A8B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</TotalTime>
  <Words>486</Words>
  <Application>Microsoft Macintosh PowerPoint</Application>
  <PresentationFormat>Custom</PresentationFormat>
  <Paragraphs>105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Bodoni MT</vt:lpstr>
      <vt:lpstr>Calibri</vt:lpstr>
      <vt:lpstr>Cambria Math</vt:lpstr>
      <vt:lpstr>Didot</vt:lpstr>
      <vt:lpstr>Geneva</vt:lpstr>
      <vt:lpstr>Helvetica Neue</vt:lpstr>
      <vt:lpstr>Arial</vt:lpstr>
      <vt:lpstr>poster</vt:lpstr>
      <vt:lpstr>pTx pulse design FOR 7T MRI</vt:lpstr>
    </vt:vector>
  </TitlesOfParts>
  <Company>School of ITEE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project (Bodoni mt 48pt)</dc:title>
  <dc:creator>Lorna Macdonald</dc:creator>
  <cp:lastModifiedBy>Yangyang Xu</cp:lastModifiedBy>
  <cp:revision>51</cp:revision>
  <cp:lastPrinted>2017-10-19T13:22:30Z</cp:lastPrinted>
  <dcterms:created xsi:type="dcterms:W3CDTF">2011-10-04T02:18:07Z</dcterms:created>
  <dcterms:modified xsi:type="dcterms:W3CDTF">2017-10-19T22:53:51Z</dcterms:modified>
</cp:coreProperties>
</file>